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Nunito"/>
      <p:regular r:id="rId38"/>
      <p:bold r:id="rId39"/>
      <p:italic r:id="rId40"/>
      <p:boldItalic r:id="rId41"/>
    </p:embeddedFont>
    <p:embeddedFont>
      <p:font typeface="Titillium Web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Tim Horist"/>
  <p:cmAuthor clrIdx="1" id="1" initials="" lastIdx="2" name="Zia Kh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42" Type="http://schemas.openxmlformats.org/officeDocument/2006/relationships/font" Target="fonts/TitilliumWeb-regular.fntdata"/><Relationship Id="rId41" Type="http://schemas.openxmlformats.org/officeDocument/2006/relationships/font" Target="fonts/Nunito-boldItalic.fntdata"/><Relationship Id="rId44" Type="http://schemas.openxmlformats.org/officeDocument/2006/relationships/font" Target="fonts/TitilliumWeb-italic.fntdata"/><Relationship Id="rId43" Type="http://schemas.openxmlformats.org/officeDocument/2006/relationships/font" Target="fonts/TitilliumWeb-bold.fntdata"/><Relationship Id="rId46" Type="http://schemas.openxmlformats.org/officeDocument/2006/relationships/font" Target="fonts/MavenPro-regular.fntdata"/><Relationship Id="rId45" Type="http://schemas.openxmlformats.org/officeDocument/2006/relationships/font" Target="fonts/TitilliumWeb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font" Target="fonts/HelveticaNeue-regular.fntdata"/><Relationship Id="rId47" Type="http://schemas.openxmlformats.org/officeDocument/2006/relationships/font" Target="fonts/MavenPro-bold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Nunito-bold.fntdata"/><Relationship Id="rId38" Type="http://schemas.openxmlformats.org/officeDocument/2006/relationships/font" Target="fonts/Nunito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03T23:42:49.139">
    <p:pos x="6000" y="0"/>
    <p:text>This slide might benefit from a title indicating what the significance of these companies are</p:text>
  </p:cm>
  <p:cm authorId="1" idx="1" dt="2021-07-03T23:42:49.139">
    <p:pos x="6000" y="0"/>
    <p:text>These are the companies we interact with on a daily basis and all of them use data science to help provide better customer experience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7-03T23:38:24.617">
    <p:pos x="926" y="696"/>
    <p:text>Would it be beneficial to have a quick phrase describing the role of each piece of tech?</p:text>
  </p:cm>
  <p:cm authorId="1" idx="2" dt="2021-07-03T23:38:24.617">
    <p:pos x="926" y="696"/>
    <p:text>Good idea, yes please if you add line or two would be great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7-03T20:19:10.851">
    <p:pos x="0" y="-20"/>
    <p:text>Are the Python practice resources actual pre-requisites, or just extra practice?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7-03T20:24:17.460">
    <p:pos x="0" y="-20"/>
    <p:text>Like the previous slide, are these resources directly referenced during the course, or just optional learning resources?</p:text>
  </p:cm>
  <p:cm authorId="0" idx="5" dt="2021-07-03T20:21:47.368">
    <p:pos x="857" y="808"/>
    <p:text>Is this the O'Reilly book? https://www.oreilly.com/library/view/practical-statistics-for/9781491952955/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c83be06c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cc83be06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8dab567a2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d8dab567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c83be06c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c83be06c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c83be06cd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cc83be06c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c83be06cd_0_3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cc83be06c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c83be06cd_0_3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cc83be06c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C3C3C"/>
                </a:solidFill>
                <a:highlight>
                  <a:srgbClr val="FFFFFF"/>
                </a:highlight>
              </a:rPr>
              <a:t>Analytics is a field of computer science that uses math, statistics, and machine learning to find meaningful patterns in data. Analytics – or data analytics – involves sifting through massive data sets to discover, interpret, and share new insights and knowledge.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ad727ef11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7ad727ef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30cc3a30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b30cc3a303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c83be06cd_0_3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cc83be06c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c83be06cd_0_3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cc83be06c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53efee0ac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653efee0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Commercial and Open Platforms - remove orange, add AWS + Microsoft Azure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Programming Tools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Languages and Programming Platforms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c83be06cd_0_2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cc83be06c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855f069f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d855f06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c83be06c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cc83be06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ad727ef1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7ad727e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8dab567a2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d8dab567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ad727ef11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7ad727ef1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8dab567a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d8dab567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c83be06cd_0_2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cc83be06c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c83be06cd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cc83be06c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c83be06cd_0_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cc83be06c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83be06cd_0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cc83be06c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c83be06c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cc83be06c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c83be06cd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cc83be06c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8dab567a2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d8dab567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/>
          <p:nvPr/>
        </p:nvSpPr>
        <p:spPr>
          <a:xfrm>
            <a:off x="-4762" y="0"/>
            <a:ext cx="9144000" cy="3856382"/>
          </a:xfrm>
          <a:prstGeom prst="rect">
            <a:avLst/>
          </a:prstGeom>
          <a:solidFill>
            <a:srgbClr val="830C2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5"/>
          <p:cNvSpPr txBox="1"/>
          <p:nvPr>
            <p:ph type="title"/>
          </p:nvPr>
        </p:nvSpPr>
        <p:spPr>
          <a:xfrm>
            <a:off x="623888" y="2584173"/>
            <a:ext cx="7886700" cy="49975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15"/>
          <p:cNvSpPr txBox="1"/>
          <p:nvPr>
            <p:ph idx="1" type="body"/>
          </p:nvPr>
        </p:nvSpPr>
        <p:spPr>
          <a:xfrm>
            <a:off x="623888" y="3104167"/>
            <a:ext cx="7886700" cy="414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1694" y="4114711"/>
            <a:ext cx="3603048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6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 with Caption">
  <p:cSld name="6_Content with Caption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FFCF0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17"/>
          <p:cNvSpPr txBox="1"/>
          <p:nvPr>
            <p:ph idx="1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94" name="Google Shape;294;p17"/>
          <p:cNvSpPr txBox="1"/>
          <p:nvPr>
            <p:ph idx="2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8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19"/>
          <p:cNvSpPr txBox="1"/>
          <p:nvPr>
            <p:ph idx="2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0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0"/>
          <p:cNvSpPr txBox="1"/>
          <p:nvPr>
            <p:ph idx="1" type="body"/>
          </p:nvPr>
        </p:nvSpPr>
        <p:spPr>
          <a:xfrm>
            <a:off x="549137" y="1100862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20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0"/>
          <p:cNvSpPr txBox="1"/>
          <p:nvPr>
            <p:ph type="title"/>
          </p:nvPr>
        </p:nvSpPr>
        <p:spPr>
          <a:xfrm>
            <a:off x="549137" y="188843"/>
            <a:ext cx="7886700" cy="447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1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1"/>
          <p:cNvSpPr txBox="1"/>
          <p:nvPr>
            <p:ph idx="1" type="body"/>
          </p:nvPr>
        </p:nvSpPr>
        <p:spPr>
          <a:xfrm>
            <a:off x="628650" y="101140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21"/>
          <p:cNvSpPr txBox="1"/>
          <p:nvPr>
            <p:ph idx="2" type="body"/>
          </p:nvPr>
        </p:nvSpPr>
        <p:spPr>
          <a:xfrm>
            <a:off x="4629150" y="101140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21"/>
          <p:cNvSpPr txBox="1"/>
          <p:nvPr>
            <p:ph type="title"/>
          </p:nvPr>
        </p:nvSpPr>
        <p:spPr>
          <a:xfrm>
            <a:off x="628650" y="49630"/>
            <a:ext cx="7886700" cy="6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 with Caption">
  <p:cSld name="5_Content with Captio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2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22"/>
          <p:cNvSpPr txBox="1"/>
          <p:nvPr>
            <p:ph idx="1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17" name="Google Shape;317;p22"/>
          <p:cNvSpPr txBox="1"/>
          <p:nvPr>
            <p:ph idx="2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3"/>
          <p:cNvSpPr txBox="1"/>
          <p:nvPr>
            <p:ph idx="1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21" name="Google Shape;321;p23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23"/>
          <p:cNvSpPr txBox="1"/>
          <p:nvPr>
            <p:ph idx="2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 with Caption">
  <p:cSld name="4_Content with Captio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4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24"/>
          <p:cNvSpPr txBox="1"/>
          <p:nvPr>
            <p:ph idx="1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7" name="Google Shape;327;p24"/>
          <p:cNvSpPr txBox="1"/>
          <p:nvPr>
            <p:ph idx="2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 with Caption">
  <p:cSld name="7_Content with Caption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FFCF0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5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25"/>
          <p:cNvSpPr txBox="1"/>
          <p:nvPr>
            <p:ph idx="1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2" name="Google Shape;332;p25"/>
          <p:cNvSpPr txBox="1"/>
          <p:nvPr>
            <p:ph idx="2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>
            <a:off x="0" y="4083148"/>
            <a:ext cx="9144000" cy="1060352"/>
          </a:xfrm>
          <a:prstGeom prst="rect">
            <a:avLst/>
          </a:prstGeom>
          <a:solidFill>
            <a:srgbClr val="830C2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6"/>
          <p:cNvSpPr txBox="1"/>
          <p:nvPr>
            <p:ph type="ctrTitle"/>
          </p:nvPr>
        </p:nvSpPr>
        <p:spPr>
          <a:xfrm>
            <a:off x="3826412" y="4192017"/>
            <a:ext cx="5188380" cy="87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682" y="4114711"/>
            <a:ext cx="3603048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7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629841" y="1030284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1" name="Google Shape;341;p27"/>
          <p:cNvSpPr txBox="1"/>
          <p:nvPr>
            <p:ph idx="2" type="body"/>
          </p:nvPr>
        </p:nvSpPr>
        <p:spPr>
          <a:xfrm>
            <a:off x="629841" y="1648218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p27"/>
          <p:cNvSpPr txBox="1"/>
          <p:nvPr>
            <p:ph idx="3" type="body"/>
          </p:nvPr>
        </p:nvSpPr>
        <p:spPr>
          <a:xfrm>
            <a:off x="4629150" y="1030284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3" name="Google Shape;343;p27"/>
          <p:cNvSpPr txBox="1"/>
          <p:nvPr>
            <p:ph idx="4" type="body"/>
          </p:nvPr>
        </p:nvSpPr>
        <p:spPr>
          <a:xfrm>
            <a:off x="4629150" y="1648218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p27"/>
          <p:cNvSpPr txBox="1"/>
          <p:nvPr>
            <p:ph type="title"/>
          </p:nvPr>
        </p:nvSpPr>
        <p:spPr>
          <a:xfrm>
            <a:off x="628650" y="94588"/>
            <a:ext cx="7886700" cy="55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8"/>
          <p:cNvSpPr txBox="1"/>
          <p:nvPr>
            <p:ph type="title"/>
          </p:nvPr>
        </p:nvSpPr>
        <p:spPr>
          <a:xfrm>
            <a:off x="628650" y="101487"/>
            <a:ext cx="7886700" cy="53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9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29"/>
          <p:cNvSpPr txBox="1"/>
          <p:nvPr>
            <p:ph idx="1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29"/>
          <p:cNvSpPr txBox="1"/>
          <p:nvPr>
            <p:ph idx="2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Image background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/>
          <p:nvPr/>
        </p:nvSpPr>
        <p:spPr>
          <a:xfrm>
            <a:off x="2" y="2"/>
            <a:ext cx="2292075" cy="5143500"/>
          </a:xfrm>
          <a:prstGeom prst="rect">
            <a:avLst/>
          </a:prstGeom>
          <a:solidFill>
            <a:srgbClr val="033252"/>
          </a:solidFill>
          <a:ln>
            <a:noFill/>
          </a:ln>
        </p:spPr>
        <p:txBody>
          <a:bodyPr anchorCtr="0" anchor="ctr" bIns="98200" lIns="98200" spcFirstLastPara="1" rIns="98200" wrap="square" tIns="9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 showMasterSp="0" type="obj">
  <p:cSld name="OBJECT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/>
          <p:nvPr/>
        </p:nvSpPr>
        <p:spPr>
          <a:xfrm>
            <a:off x="362711" y="353187"/>
            <a:ext cx="3284071" cy="4419124"/>
          </a:xfrm>
          <a:custGeom>
            <a:rect b="b" l="l" r="r" t="t"/>
            <a:pathLst>
              <a:path extrusionOk="0" h="5892165" w="3286125">
                <a:moveTo>
                  <a:pt x="3118230" y="0"/>
                </a:moveTo>
                <a:lnTo>
                  <a:pt x="0" y="0"/>
                </a:lnTo>
                <a:lnTo>
                  <a:pt x="0" y="5891784"/>
                </a:lnTo>
                <a:lnTo>
                  <a:pt x="3119374" y="5891784"/>
                </a:lnTo>
                <a:lnTo>
                  <a:pt x="3133343" y="5767870"/>
                </a:lnTo>
                <a:lnTo>
                  <a:pt x="3152902" y="5569331"/>
                </a:lnTo>
                <a:lnTo>
                  <a:pt x="3164204" y="5450078"/>
                </a:lnTo>
                <a:lnTo>
                  <a:pt x="3176142" y="5315686"/>
                </a:lnTo>
                <a:lnTo>
                  <a:pt x="3188716" y="5169204"/>
                </a:lnTo>
                <a:lnTo>
                  <a:pt x="3201289" y="5010023"/>
                </a:lnTo>
                <a:lnTo>
                  <a:pt x="3214116" y="4840478"/>
                </a:lnTo>
                <a:lnTo>
                  <a:pt x="3226054" y="4657725"/>
                </a:lnTo>
                <a:lnTo>
                  <a:pt x="3237357" y="4466463"/>
                </a:lnTo>
                <a:lnTo>
                  <a:pt x="3247771" y="4264279"/>
                </a:lnTo>
                <a:lnTo>
                  <a:pt x="3257677" y="4053586"/>
                </a:lnTo>
                <a:lnTo>
                  <a:pt x="3266948" y="3833876"/>
                </a:lnTo>
                <a:lnTo>
                  <a:pt x="3277235" y="3489452"/>
                </a:lnTo>
                <a:lnTo>
                  <a:pt x="3279521" y="3371977"/>
                </a:lnTo>
                <a:lnTo>
                  <a:pt x="3283585" y="3131058"/>
                </a:lnTo>
                <a:lnTo>
                  <a:pt x="3284982" y="3007614"/>
                </a:lnTo>
                <a:lnTo>
                  <a:pt x="3284982" y="2882900"/>
                </a:lnTo>
                <a:lnTo>
                  <a:pt x="3285743" y="2756916"/>
                </a:lnTo>
                <a:lnTo>
                  <a:pt x="3284982" y="2629789"/>
                </a:lnTo>
                <a:lnTo>
                  <a:pt x="3282315" y="2371979"/>
                </a:lnTo>
                <a:lnTo>
                  <a:pt x="3276600" y="2109216"/>
                </a:lnTo>
                <a:lnTo>
                  <a:pt x="3273171" y="1977263"/>
                </a:lnTo>
                <a:lnTo>
                  <a:pt x="3268345" y="1844039"/>
                </a:lnTo>
                <a:lnTo>
                  <a:pt x="3257041" y="1574673"/>
                </a:lnTo>
                <a:lnTo>
                  <a:pt x="3249929" y="1439799"/>
                </a:lnTo>
                <a:lnTo>
                  <a:pt x="3233039" y="1167892"/>
                </a:lnTo>
                <a:lnTo>
                  <a:pt x="3223260" y="1030478"/>
                </a:lnTo>
                <a:lnTo>
                  <a:pt x="3212591" y="892556"/>
                </a:lnTo>
                <a:lnTo>
                  <a:pt x="3201289" y="756285"/>
                </a:lnTo>
                <a:lnTo>
                  <a:pt x="3188080" y="618236"/>
                </a:lnTo>
                <a:lnTo>
                  <a:pt x="3160014" y="342900"/>
                </a:lnTo>
                <a:lnTo>
                  <a:pt x="3143630" y="205486"/>
                </a:lnTo>
                <a:lnTo>
                  <a:pt x="3126993" y="68707"/>
                </a:lnTo>
                <a:lnTo>
                  <a:pt x="311823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1"/>
          <p:cNvSpPr txBox="1"/>
          <p:nvPr>
            <p:ph type="title"/>
          </p:nvPr>
        </p:nvSpPr>
        <p:spPr>
          <a:xfrm>
            <a:off x="1003427" y="673322"/>
            <a:ext cx="713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1" type="body"/>
          </p:nvPr>
        </p:nvSpPr>
        <p:spPr>
          <a:xfrm>
            <a:off x="457200" y="1183005"/>
            <a:ext cx="3977775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1"/>
          <p:cNvSpPr txBox="1"/>
          <p:nvPr>
            <p:ph idx="2" type="body"/>
          </p:nvPr>
        </p:nvSpPr>
        <p:spPr>
          <a:xfrm>
            <a:off x="4709160" y="1183005"/>
            <a:ext cx="3977775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1"/>
          <p:cNvSpPr txBox="1"/>
          <p:nvPr>
            <p:ph idx="11" type="ftr"/>
          </p:nvPr>
        </p:nvSpPr>
        <p:spPr>
          <a:xfrm>
            <a:off x="3108960" y="4783455"/>
            <a:ext cx="292612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31"/>
          <p:cNvSpPr txBox="1"/>
          <p:nvPr>
            <p:ph idx="10" type="dt"/>
          </p:nvPr>
        </p:nvSpPr>
        <p:spPr>
          <a:xfrm>
            <a:off x="457200" y="4783455"/>
            <a:ext cx="21030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31"/>
          <p:cNvSpPr txBox="1"/>
          <p:nvPr>
            <p:ph idx="12" type="sldNum"/>
          </p:nvPr>
        </p:nvSpPr>
        <p:spPr>
          <a:xfrm>
            <a:off x="6583680" y="4783455"/>
            <a:ext cx="210307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/>
          <p:nvPr/>
        </p:nvSpPr>
        <p:spPr>
          <a:xfrm>
            <a:off x="-4762" y="0"/>
            <a:ext cx="9144000" cy="3856382"/>
          </a:xfrm>
          <a:prstGeom prst="rect">
            <a:avLst/>
          </a:prstGeom>
          <a:solidFill>
            <a:srgbClr val="830C2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3"/>
          <p:cNvSpPr txBox="1"/>
          <p:nvPr>
            <p:ph type="title"/>
          </p:nvPr>
        </p:nvSpPr>
        <p:spPr>
          <a:xfrm>
            <a:off x="623888" y="2584173"/>
            <a:ext cx="7886700" cy="49975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33"/>
          <p:cNvSpPr txBox="1"/>
          <p:nvPr>
            <p:ph idx="1" type="body"/>
          </p:nvPr>
        </p:nvSpPr>
        <p:spPr>
          <a:xfrm>
            <a:off x="623888" y="3104167"/>
            <a:ext cx="7886700" cy="414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73" name="Google Shape;37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1694" y="4114711"/>
            <a:ext cx="3603048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4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34"/>
          <p:cNvSpPr txBox="1"/>
          <p:nvPr>
            <p:ph idx="1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8" name="Google Shape;378;p34"/>
          <p:cNvSpPr txBox="1"/>
          <p:nvPr>
            <p:ph idx="2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 with Caption">
  <p:cSld name="6_Content with Caption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FFCF0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5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35"/>
          <p:cNvSpPr txBox="1"/>
          <p:nvPr>
            <p:ph idx="1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83" name="Google Shape;383;p35"/>
          <p:cNvSpPr txBox="1"/>
          <p:nvPr>
            <p:ph idx="2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6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7"/>
          <p:cNvSpPr txBox="1"/>
          <p:nvPr>
            <p:ph idx="1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89" name="Google Shape;389;p37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37"/>
          <p:cNvSpPr txBox="1"/>
          <p:nvPr>
            <p:ph idx="2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549137" y="1100862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4" name="Google Shape;394;p38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8"/>
          <p:cNvSpPr txBox="1"/>
          <p:nvPr>
            <p:ph type="title"/>
          </p:nvPr>
        </p:nvSpPr>
        <p:spPr>
          <a:xfrm>
            <a:off x="549137" y="188843"/>
            <a:ext cx="7886700" cy="447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9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9"/>
          <p:cNvSpPr txBox="1"/>
          <p:nvPr>
            <p:ph idx="1" type="body"/>
          </p:nvPr>
        </p:nvSpPr>
        <p:spPr>
          <a:xfrm>
            <a:off x="628650" y="101140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629150" y="101140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1" name="Google Shape;401;p39"/>
          <p:cNvSpPr txBox="1"/>
          <p:nvPr>
            <p:ph type="title"/>
          </p:nvPr>
        </p:nvSpPr>
        <p:spPr>
          <a:xfrm>
            <a:off x="628650" y="49630"/>
            <a:ext cx="7886700" cy="6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 with Caption">
  <p:cSld name="5_Content with Caption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1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41"/>
          <p:cNvSpPr txBox="1"/>
          <p:nvPr>
            <p:ph idx="1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7" name="Google Shape;407;p41"/>
          <p:cNvSpPr txBox="1"/>
          <p:nvPr>
            <p:ph idx="2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11" name="Google Shape;411;p42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2" name="Google Shape;412;p42"/>
          <p:cNvSpPr txBox="1"/>
          <p:nvPr>
            <p:ph idx="2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 with Caption">
  <p:cSld name="4_Content with Caption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-1" y="-3572"/>
            <a:ext cx="2828925" cy="5143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3"/>
          <p:cNvSpPr txBox="1"/>
          <p:nvPr>
            <p:ph type="title"/>
          </p:nvPr>
        </p:nvSpPr>
        <p:spPr>
          <a:xfrm>
            <a:off x="157162" y="1368028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43"/>
          <p:cNvSpPr txBox="1"/>
          <p:nvPr>
            <p:ph idx="1" type="body"/>
          </p:nvPr>
        </p:nvSpPr>
        <p:spPr>
          <a:xfrm>
            <a:off x="157161" y="2853928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7" name="Google Shape;417;p43"/>
          <p:cNvSpPr txBox="1"/>
          <p:nvPr>
            <p:ph idx="2" type="body"/>
          </p:nvPr>
        </p:nvSpPr>
        <p:spPr>
          <a:xfrm>
            <a:off x="3758803" y="869156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 with Caption">
  <p:cSld name="7_Content with Caption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FFCF0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2" name="Google Shape;422;p44"/>
          <p:cNvSpPr txBox="1"/>
          <p:nvPr>
            <p:ph idx="2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/>
          <p:nvPr/>
        </p:nvSpPr>
        <p:spPr>
          <a:xfrm>
            <a:off x="0" y="4083148"/>
            <a:ext cx="9144000" cy="1060352"/>
          </a:xfrm>
          <a:prstGeom prst="rect">
            <a:avLst/>
          </a:prstGeom>
          <a:solidFill>
            <a:srgbClr val="830C2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5"/>
          <p:cNvSpPr txBox="1"/>
          <p:nvPr>
            <p:ph type="ctrTitle"/>
          </p:nvPr>
        </p:nvSpPr>
        <p:spPr>
          <a:xfrm>
            <a:off x="3826412" y="4192017"/>
            <a:ext cx="5188380" cy="87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682" y="4114711"/>
            <a:ext cx="3603048" cy="10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6"/>
          <p:cNvPicPr preferRelativeResize="0"/>
          <p:nvPr/>
        </p:nvPicPr>
        <p:blipFill rotWithShape="1">
          <a:blip r:embed="rId2">
            <a:alphaModFix/>
          </a:blip>
          <a:srcRect b="0" l="0" r="0" t="91969"/>
          <a:stretch/>
        </p:blipFill>
        <p:spPr>
          <a:xfrm>
            <a:off x="1145" y="4731025"/>
            <a:ext cx="9142852" cy="4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6"/>
          <p:cNvSpPr txBox="1"/>
          <p:nvPr>
            <p:ph idx="1" type="body"/>
          </p:nvPr>
        </p:nvSpPr>
        <p:spPr>
          <a:xfrm>
            <a:off x="629841" y="1030284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1" name="Google Shape;431;p46"/>
          <p:cNvSpPr txBox="1"/>
          <p:nvPr>
            <p:ph idx="2" type="body"/>
          </p:nvPr>
        </p:nvSpPr>
        <p:spPr>
          <a:xfrm>
            <a:off x="629841" y="1648218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2" name="Google Shape;432;p46"/>
          <p:cNvSpPr txBox="1"/>
          <p:nvPr>
            <p:ph idx="3" type="body"/>
          </p:nvPr>
        </p:nvSpPr>
        <p:spPr>
          <a:xfrm>
            <a:off x="4629150" y="1030284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3" name="Google Shape;433;p46"/>
          <p:cNvSpPr txBox="1"/>
          <p:nvPr>
            <p:ph idx="4" type="body"/>
          </p:nvPr>
        </p:nvSpPr>
        <p:spPr>
          <a:xfrm>
            <a:off x="4629150" y="1648218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46"/>
          <p:cNvSpPr txBox="1"/>
          <p:nvPr>
            <p:ph type="title"/>
          </p:nvPr>
        </p:nvSpPr>
        <p:spPr>
          <a:xfrm>
            <a:off x="628650" y="94588"/>
            <a:ext cx="7886700" cy="55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/>
          <p:nvPr/>
        </p:nvSpPr>
        <p:spPr>
          <a:xfrm>
            <a:off x="0" y="0"/>
            <a:ext cx="9144000" cy="735496"/>
          </a:xfrm>
          <a:prstGeom prst="rect">
            <a:avLst/>
          </a:prstGeom>
          <a:solidFill>
            <a:srgbClr val="830C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7"/>
          <p:cNvSpPr txBox="1"/>
          <p:nvPr>
            <p:ph type="title"/>
          </p:nvPr>
        </p:nvSpPr>
        <p:spPr>
          <a:xfrm>
            <a:off x="628650" y="101487"/>
            <a:ext cx="7886700" cy="53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  <a:defRPr sz="2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/>
          <p:nvPr/>
        </p:nvSpPr>
        <p:spPr>
          <a:xfrm>
            <a:off x="6343649" y="0"/>
            <a:ext cx="2828925" cy="5143500"/>
          </a:xfrm>
          <a:prstGeom prst="rect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8"/>
          <p:cNvSpPr txBox="1"/>
          <p:nvPr>
            <p:ph type="title"/>
          </p:nvPr>
        </p:nvSpPr>
        <p:spPr>
          <a:xfrm>
            <a:off x="6500812" y="1371600"/>
            <a:ext cx="2514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48"/>
          <p:cNvSpPr txBox="1"/>
          <p:nvPr>
            <p:ph idx="1" type="body"/>
          </p:nvPr>
        </p:nvSpPr>
        <p:spPr>
          <a:xfrm>
            <a:off x="6500811" y="2857500"/>
            <a:ext cx="2514602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2" name="Google Shape;442;p48"/>
          <p:cNvSpPr txBox="1"/>
          <p:nvPr>
            <p:ph idx="2" type="body"/>
          </p:nvPr>
        </p:nvSpPr>
        <p:spPr>
          <a:xfrm>
            <a:off x="538843" y="834458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5" name="Google Shape;44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0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0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Unstructured_data" TargetMode="External"/><Relationship Id="rId10" Type="http://schemas.openxmlformats.org/officeDocument/2006/relationships/hyperlink" Target="https://en.wikipedia.org/wiki/Knowledge" TargetMode="External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https://en.wikipedia.org/wiki/Algorithm" TargetMode="External"/><Relationship Id="rId5" Type="http://schemas.openxmlformats.org/officeDocument/2006/relationships/hyperlink" Target="https://en.wikipedia.org/wiki/Interdisciplinary" TargetMode="External"/><Relationship Id="rId6" Type="http://schemas.openxmlformats.org/officeDocument/2006/relationships/hyperlink" Target="https://en.wikipedia.org/wiki/Statistics" TargetMode="External"/><Relationship Id="rId7" Type="http://schemas.openxmlformats.org/officeDocument/2006/relationships/hyperlink" Target="https://en.wikipedia.org/wiki/Scientific_computing" TargetMode="External"/><Relationship Id="rId8" Type="http://schemas.openxmlformats.org/officeDocument/2006/relationships/hyperlink" Target="https://en.wikipedia.org/wiki/Scientific_metho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11" Type="http://schemas.openxmlformats.org/officeDocument/2006/relationships/image" Target="../media/image31.png"/><Relationship Id="rId10" Type="http://schemas.openxmlformats.org/officeDocument/2006/relationships/image" Target="../media/image27.png"/><Relationship Id="rId21" Type="http://schemas.openxmlformats.org/officeDocument/2006/relationships/image" Target="../media/image37.png"/><Relationship Id="rId13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5" Type="http://schemas.openxmlformats.org/officeDocument/2006/relationships/image" Target="../media/image30.png"/><Relationship Id="rId14" Type="http://schemas.openxmlformats.org/officeDocument/2006/relationships/image" Target="../media/image36.png"/><Relationship Id="rId17" Type="http://schemas.openxmlformats.org/officeDocument/2006/relationships/image" Target="../media/image34.png"/><Relationship Id="rId16" Type="http://schemas.openxmlformats.org/officeDocument/2006/relationships/image" Target="../media/image39.png"/><Relationship Id="rId5" Type="http://schemas.openxmlformats.org/officeDocument/2006/relationships/image" Target="../media/image9.png"/><Relationship Id="rId19" Type="http://schemas.openxmlformats.org/officeDocument/2006/relationships/image" Target="../media/image35.png"/><Relationship Id="rId6" Type="http://schemas.openxmlformats.org/officeDocument/2006/relationships/image" Target="../media/image14.png"/><Relationship Id="rId18" Type="http://schemas.openxmlformats.org/officeDocument/2006/relationships/image" Target="../media/image40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hyperlink" Target="https://www.codecademy.com/learn/learn-python-3" TargetMode="External"/><Relationship Id="rId8" Type="http://schemas.openxmlformats.org/officeDocument/2006/relationships/hyperlink" Target="https://learnpythonthehardway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4.xml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Data_science" TargetMode="External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0"/>
          <p:cNvPicPr preferRelativeResize="0"/>
          <p:nvPr/>
        </p:nvPicPr>
        <p:blipFill rotWithShape="1">
          <a:blip r:embed="rId3">
            <a:alphaModFix amt="93000"/>
          </a:blip>
          <a:srcRect b="0" l="5555" r="5555" t="0"/>
          <a:stretch/>
        </p:blipFill>
        <p:spPr>
          <a:xfrm>
            <a:off x="0" y="-25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452" name="Google Shape;45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 to Data Science</a:t>
            </a:r>
            <a:endParaRPr b="1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</a:t>
            </a: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ated Coding and Data Science Program in </a:t>
            </a: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Southern California</a:t>
            </a: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Part-time </a:t>
            </a:r>
            <a:r>
              <a:rPr b="1" i="0" lang="en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</a:t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(In-Person/Live Remote) 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9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Intro to Data Science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9650" y="770900"/>
            <a:ext cx="5658450" cy="4169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/>
          <p:nvPr/>
        </p:nvSpPr>
        <p:spPr>
          <a:xfrm>
            <a:off x="805900" y="681375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760750" y="1647263"/>
            <a:ext cx="2176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Science &amp; Artificial </a:t>
            </a:r>
            <a:r>
              <a:rPr lang="en" sz="2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Intelligence</a:t>
            </a:r>
            <a:r>
              <a:rPr lang="en" sz="2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ecosystem </a:t>
            </a:r>
            <a:endParaRPr sz="2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19113"/>
            <a:ext cx="85725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1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Analytics value chain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5" name="Google Shape;56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025" y="789850"/>
            <a:ext cx="49530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1"/>
          <p:cNvSpPr txBox="1"/>
          <p:nvPr/>
        </p:nvSpPr>
        <p:spPr>
          <a:xfrm>
            <a:off x="725075" y="1166925"/>
            <a:ext cx="30360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Descriptive:</a:t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n" sz="17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What happened</a:t>
            </a:r>
            <a:endParaRPr sz="17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Diagnostic</a:t>
            </a: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	Why did it happen</a:t>
            </a:r>
            <a:endParaRPr sz="17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Predictive:</a:t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	What will happen</a:t>
            </a:r>
            <a:endParaRPr sz="17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Prescriptive:</a:t>
            </a:r>
            <a:endParaRPr b="1"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n" sz="17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What do we need to do</a:t>
            </a:r>
            <a:endParaRPr sz="17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2"/>
          <p:cNvSpPr txBox="1"/>
          <p:nvPr/>
        </p:nvSpPr>
        <p:spPr>
          <a:xfrm>
            <a:off x="1369125" y="816425"/>
            <a:ext cx="77751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Data Analytics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FFFFFF"/>
                </a:solidFill>
              </a:rPr>
              <a:t>Data analytics is defined as the capability to apply quantitative analysis and technologies to data to help find trends and solve problems. </a:t>
            </a:r>
            <a:endParaRPr sz="19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50">
                <a:solidFill>
                  <a:srgbClr val="FFFFFF"/>
                </a:solidFill>
              </a:rPr>
              <a:t>As volumes of data grow exponentially, data analytics allows enterprises to analyze data to improve and expedite decision-making.</a:t>
            </a:r>
            <a:endParaRPr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Data Analytics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3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3"/>
          <p:cNvSpPr txBox="1"/>
          <p:nvPr/>
        </p:nvSpPr>
        <p:spPr>
          <a:xfrm>
            <a:off x="1174875" y="816425"/>
            <a:ext cx="79692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Data Science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Data science is an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interdisciplinary</a:t>
            </a:r>
            <a:r>
              <a:rPr lang="en" sz="1800">
                <a:solidFill>
                  <a:srgbClr val="FFFFFF"/>
                </a:solidFill>
              </a:rPr>
              <a:t> academic field that uses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statistics</a:t>
            </a:r>
            <a:r>
              <a:rPr lang="en" sz="1800">
                <a:solidFill>
                  <a:srgbClr val="FFFFFF"/>
                </a:solidFill>
              </a:rPr>
              <a:t>,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</a:t>
            </a:r>
            <a:r>
              <a:rPr lang="en" sz="1800">
                <a:solidFill>
                  <a:srgbClr val="FFFFFF"/>
                </a:solidFill>
              </a:rPr>
              <a:t>,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methods</a:t>
            </a:r>
            <a:r>
              <a:rPr lang="en" sz="1800">
                <a:solidFill>
                  <a:srgbClr val="FFFFFF"/>
                </a:solidFill>
              </a:rPr>
              <a:t>, processes,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algorithms</a:t>
            </a:r>
            <a:r>
              <a:rPr lang="en" sz="1800">
                <a:solidFill>
                  <a:srgbClr val="FFFFFF"/>
                </a:solidFill>
              </a:rPr>
              <a:t> and systems to extract or extrapolate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knowledge</a:t>
            </a:r>
            <a:r>
              <a:rPr lang="en" sz="1800">
                <a:solidFill>
                  <a:srgbClr val="FFFFFF"/>
                </a:solidFill>
              </a:rPr>
              <a:t> and insights from potentially noisy, structured, and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unstructured data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Data Science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-31837"/>
            <a:ext cx="10452920" cy="5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4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Data Growth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877300" y="10331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4900" y="965524"/>
            <a:ext cx="6403124" cy="4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/>
          <p:nvPr/>
        </p:nvSpPr>
        <p:spPr>
          <a:xfrm>
            <a:off x="116286" y="541179"/>
            <a:ext cx="2159100" cy="25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98200" lIns="98200" spcFirstLastPara="1" rIns="98200" wrap="square" tIns="98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tillium Web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Companies We Love</a:t>
            </a:r>
            <a:endParaRPr b="0" i="0" sz="2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00" name="Google Shape;60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290" y="734353"/>
            <a:ext cx="2766535" cy="935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_logo_500500._V323939215_.png" id="601" name="Google Shape;601;p65"/>
          <p:cNvPicPr preferRelativeResize="0"/>
          <p:nvPr/>
        </p:nvPicPr>
        <p:blipFill rotWithShape="1">
          <a:blip r:embed="rId5">
            <a:alphaModFix/>
          </a:blip>
          <a:srcRect b="30288" l="0" r="0" t="28139"/>
          <a:stretch/>
        </p:blipFill>
        <p:spPr>
          <a:xfrm>
            <a:off x="5949750" y="734353"/>
            <a:ext cx="2836181" cy="106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flix-logo-small.png" id="602" name="Google Shape;60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0057" y="3606559"/>
            <a:ext cx="2085002" cy="55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975" y="653150"/>
            <a:ext cx="1654775" cy="16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5607" y="3453378"/>
            <a:ext cx="3244468" cy="140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7762" y="1945287"/>
            <a:ext cx="1704488" cy="113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788" y="3355373"/>
            <a:ext cx="1871144" cy="10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7838" y="1898697"/>
            <a:ext cx="2019991" cy="1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6"/>
          <p:cNvSpPr txBox="1"/>
          <p:nvPr/>
        </p:nvSpPr>
        <p:spPr>
          <a:xfrm>
            <a:off x="654875" y="816425"/>
            <a:ext cx="84891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Big Data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50">
                <a:solidFill>
                  <a:srgbClr val="FFFFFF"/>
                </a:solidFill>
              </a:rPr>
              <a:t>Big data is high-volume, and high-velocity and/or high-variety information assets that demand cost-effective, innovative forms of information processing that enable enhanced insight, decision making, and process automation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5" name="Google Shape;61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6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Big Data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7"/>
          <p:cNvSpPr txBox="1"/>
          <p:nvPr/>
        </p:nvSpPr>
        <p:spPr>
          <a:xfrm>
            <a:off x="1576150" y="816425"/>
            <a:ext cx="75684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Four V’s of Big Data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Volume - amount of data is large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Velocity - data is generated or processed quickly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Variety - data takes many different forms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Veracity - data accurately represents reality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4" name="Google Shape;62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7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Big Data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-31837"/>
            <a:ext cx="10452920" cy="52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8"/>
          <p:cNvSpPr/>
          <p:nvPr/>
        </p:nvSpPr>
        <p:spPr>
          <a:xfrm>
            <a:off x="121450" y="702550"/>
            <a:ext cx="3661500" cy="3589200"/>
          </a:xfrm>
          <a:prstGeom prst="ellipse">
            <a:avLst/>
          </a:prstGeom>
          <a:solidFill>
            <a:srgbClr val="FFFFFF">
              <a:alpha val="7542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8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Data Science Tools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35" name="Google Shape;635;p68"/>
          <p:cNvSpPr txBox="1"/>
          <p:nvPr/>
        </p:nvSpPr>
        <p:spPr>
          <a:xfrm>
            <a:off x="1578250" y="1118800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8"/>
          <p:cNvSpPr/>
          <p:nvPr/>
        </p:nvSpPr>
        <p:spPr>
          <a:xfrm>
            <a:off x="3428993" y="2115025"/>
            <a:ext cx="3038700" cy="2948400"/>
          </a:xfrm>
          <a:prstGeom prst="ellipse">
            <a:avLst/>
          </a:prstGeom>
          <a:solidFill>
            <a:srgbClr val="FFFFFF">
              <a:alpha val="7542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8"/>
          <p:cNvSpPr txBox="1"/>
          <p:nvPr/>
        </p:nvSpPr>
        <p:spPr>
          <a:xfrm>
            <a:off x="3830262" y="2625738"/>
            <a:ext cx="2236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 Data Programming </a:t>
            </a:r>
            <a:b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b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68"/>
          <p:cNvSpPr/>
          <p:nvPr/>
        </p:nvSpPr>
        <p:spPr>
          <a:xfrm>
            <a:off x="5790350" y="702550"/>
            <a:ext cx="2877300" cy="2848800"/>
          </a:xfrm>
          <a:prstGeom prst="ellipse">
            <a:avLst/>
          </a:prstGeom>
          <a:solidFill>
            <a:srgbClr val="FFFFFF">
              <a:alpha val="7542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8"/>
          <p:cNvSpPr txBox="1"/>
          <p:nvPr/>
        </p:nvSpPr>
        <p:spPr>
          <a:xfrm>
            <a:off x="5893850" y="1360738"/>
            <a:ext cx="2670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Languages and Programming Platforms</a:t>
            </a:r>
            <a:endParaRPr b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0" name="Google Shape;64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34" y="3524025"/>
            <a:ext cx="1809293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538" y="2571738"/>
            <a:ext cx="1375525" cy="13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526" y="2007585"/>
            <a:ext cx="164877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00307" y="1820738"/>
            <a:ext cx="692181" cy="7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8"/>
          <p:cNvPicPr preferRelativeResize="0"/>
          <p:nvPr/>
        </p:nvPicPr>
        <p:blipFill rotWithShape="1">
          <a:blip r:embed="rId10">
            <a:alphaModFix/>
          </a:blip>
          <a:srcRect b="23121" l="7191" r="7396" t="19745"/>
          <a:stretch/>
        </p:blipFill>
        <p:spPr>
          <a:xfrm>
            <a:off x="5790350" y="1899100"/>
            <a:ext cx="1477800" cy="6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16925" y="2625745"/>
            <a:ext cx="692200" cy="46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9600" y="1265150"/>
            <a:ext cx="692201" cy="6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78250" y="2347088"/>
            <a:ext cx="1547750" cy="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7499" y="1984345"/>
            <a:ext cx="1648775" cy="42015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8"/>
          <p:cNvSpPr txBox="1"/>
          <p:nvPr/>
        </p:nvSpPr>
        <p:spPr>
          <a:xfrm>
            <a:off x="834112" y="1126363"/>
            <a:ext cx="2236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Commercial and Open Platforms</a:t>
            </a:r>
            <a:endParaRPr b="1"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Google Shape;650;p68"/>
          <p:cNvPicPr preferRelativeResize="0"/>
          <p:nvPr/>
        </p:nvPicPr>
        <p:blipFill rotWithShape="1">
          <a:blip r:embed="rId15">
            <a:alphaModFix/>
          </a:blip>
          <a:srcRect b="42817" l="0" r="0" t="0"/>
          <a:stretch/>
        </p:blipFill>
        <p:spPr>
          <a:xfrm>
            <a:off x="7097625" y="2222400"/>
            <a:ext cx="1209425" cy="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66538" y="3012736"/>
            <a:ext cx="530700" cy="49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8"/>
          <p:cNvPicPr preferRelativeResize="0"/>
          <p:nvPr/>
        </p:nvPicPr>
        <p:blipFill rotWithShape="1">
          <a:blip r:embed="rId17">
            <a:alphaModFix/>
          </a:blip>
          <a:srcRect b="32824" l="0" r="0" t="30119"/>
          <a:stretch/>
        </p:blipFill>
        <p:spPr>
          <a:xfrm>
            <a:off x="4059500" y="4388741"/>
            <a:ext cx="1648776" cy="44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22650" y="3932143"/>
            <a:ext cx="1547750" cy="44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08435" y="3237225"/>
            <a:ext cx="1164240" cy="6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625" y="3164304"/>
            <a:ext cx="1209426" cy="50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8"/>
          <p:cNvPicPr preferRelativeResize="0"/>
          <p:nvPr/>
        </p:nvPicPr>
        <p:blipFill rotWithShape="1">
          <a:blip r:embed="rId21">
            <a:alphaModFix/>
          </a:blip>
          <a:srcRect b="32705" l="0" r="0" t="31672"/>
          <a:stretch/>
        </p:blipFill>
        <p:spPr>
          <a:xfrm>
            <a:off x="284200" y="2457999"/>
            <a:ext cx="1294049" cy="4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Introductions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654875" y="1234075"/>
            <a:ext cx="84894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Your name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Interest in Data Science 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the goal after completion of the </a:t>
            </a: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Data Science Course  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●"/>
            </a:pPr>
            <a:r>
              <a:rPr b="1"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 fact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 txBox="1"/>
          <p:nvPr/>
        </p:nvSpPr>
        <p:spPr>
          <a:xfrm>
            <a:off x="711675" y="851850"/>
            <a:ext cx="84324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Science use case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Hired by real estate company to build a predictive model to estimate price of a house </a:t>
            </a:r>
            <a:endParaRPr sz="1800">
              <a:solidFill>
                <a:srgbClr val="FFFF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How do we go about that?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4" name="Google Shape;66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9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Data Science Approach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452920" cy="5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0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Data Science Approach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674" name="Google Shape;674;p70"/>
          <p:cNvGrpSpPr/>
          <p:nvPr/>
        </p:nvGrpSpPr>
        <p:grpSpPr>
          <a:xfrm>
            <a:off x="2551650" y="1033132"/>
            <a:ext cx="5221800" cy="452700"/>
            <a:chOff x="2551650" y="1033132"/>
            <a:chExt cx="5221800" cy="452700"/>
          </a:xfrm>
        </p:grpSpPr>
        <p:sp>
          <p:nvSpPr>
            <p:cNvPr id="675" name="Google Shape;675;p70"/>
            <p:cNvSpPr/>
            <p:nvPr/>
          </p:nvSpPr>
          <p:spPr>
            <a:xfrm>
              <a:off x="2551650" y="1033132"/>
              <a:ext cx="5221800" cy="452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0"/>
            <p:cNvSpPr txBox="1"/>
            <p:nvPr/>
          </p:nvSpPr>
          <p:spPr>
            <a:xfrm>
              <a:off x="2676254" y="1085265"/>
              <a:ext cx="4765800" cy="355942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Business goal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7" name="Google Shape;677;p70"/>
          <p:cNvGrpSpPr/>
          <p:nvPr/>
        </p:nvGrpSpPr>
        <p:grpSpPr>
          <a:xfrm>
            <a:off x="2551650" y="1560507"/>
            <a:ext cx="5221800" cy="452630"/>
            <a:chOff x="2789785" y="1323164"/>
            <a:chExt cx="5221800" cy="731700"/>
          </a:xfrm>
        </p:grpSpPr>
        <p:sp>
          <p:nvSpPr>
            <p:cNvPr id="678" name="Google Shape;678;p7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collection - Data gathering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0" name="Google Shape;680;p70"/>
          <p:cNvGrpSpPr/>
          <p:nvPr/>
        </p:nvGrpSpPr>
        <p:grpSpPr>
          <a:xfrm>
            <a:off x="2551650" y="2087882"/>
            <a:ext cx="5221800" cy="452630"/>
            <a:chOff x="2789785" y="1323164"/>
            <a:chExt cx="5221800" cy="731700"/>
          </a:xfrm>
        </p:grpSpPr>
        <p:sp>
          <p:nvSpPr>
            <p:cNvPr id="681" name="Google Shape;681;p7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0"/>
            <p:cNvSpPr txBox="1"/>
            <p:nvPr/>
          </p:nvSpPr>
          <p:spPr>
            <a:xfrm>
              <a:off x="2900239" y="1401297"/>
              <a:ext cx="4765800" cy="57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analysis and understanding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3" name="Google Shape;683;p70"/>
          <p:cNvGrpSpPr/>
          <p:nvPr/>
        </p:nvGrpSpPr>
        <p:grpSpPr>
          <a:xfrm>
            <a:off x="2551650" y="2615257"/>
            <a:ext cx="5221800" cy="452630"/>
            <a:chOff x="2789785" y="1323164"/>
            <a:chExt cx="5221800" cy="731700"/>
          </a:xfrm>
        </p:grpSpPr>
        <p:sp>
          <p:nvSpPr>
            <p:cNvPr id="684" name="Google Shape;684;p7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preparation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6" name="Google Shape;686;p70"/>
          <p:cNvGrpSpPr/>
          <p:nvPr/>
        </p:nvGrpSpPr>
        <p:grpSpPr>
          <a:xfrm>
            <a:off x="2551650" y="3142632"/>
            <a:ext cx="5221800" cy="452630"/>
            <a:chOff x="2789785" y="1323164"/>
            <a:chExt cx="5221800" cy="731700"/>
          </a:xfrm>
        </p:grpSpPr>
        <p:sp>
          <p:nvSpPr>
            <p:cNvPr id="687" name="Google Shape;687;p7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Modeling and model evaluation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70"/>
          <p:cNvGrpSpPr/>
          <p:nvPr/>
        </p:nvGrpSpPr>
        <p:grpSpPr>
          <a:xfrm>
            <a:off x="2551650" y="3670007"/>
            <a:ext cx="5221800" cy="452630"/>
            <a:chOff x="2789785" y="1323164"/>
            <a:chExt cx="5221800" cy="731700"/>
          </a:xfrm>
        </p:grpSpPr>
        <p:sp>
          <p:nvSpPr>
            <p:cNvPr id="690" name="Google Shape;690;p7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Business goal evaluation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2" name="Google Shape;692;p70"/>
          <p:cNvGrpSpPr/>
          <p:nvPr/>
        </p:nvGrpSpPr>
        <p:grpSpPr>
          <a:xfrm>
            <a:off x="2551650" y="4197382"/>
            <a:ext cx="5221800" cy="452630"/>
            <a:chOff x="2789785" y="1323164"/>
            <a:chExt cx="5221800" cy="731700"/>
          </a:xfrm>
        </p:grpSpPr>
        <p:sp>
          <p:nvSpPr>
            <p:cNvPr id="693" name="Google Shape;693;p7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Implementation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5" name="Google Shape;695;p70"/>
          <p:cNvSpPr txBox="1"/>
          <p:nvPr/>
        </p:nvSpPr>
        <p:spPr>
          <a:xfrm>
            <a:off x="877300" y="10331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1"/>
          <p:cNvPicPr preferRelativeResize="0"/>
          <p:nvPr/>
        </p:nvPicPr>
        <p:blipFill rotWithShape="1">
          <a:blip r:embed="rId4">
            <a:alphaModFix amt="94000"/>
          </a:blip>
          <a:srcRect b="0" l="0" r="0" t="0"/>
          <a:stretch/>
        </p:blipFill>
        <p:spPr>
          <a:xfrm>
            <a:off x="0" y="-31837"/>
            <a:ext cx="10452920" cy="5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1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Coding Environment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04" name="Google Shape;704;p71"/>
          <p:cNvSpPr txBox="1"/>
          <p:nvPr/>
        </p:nvSpPr>
        <p:spPr>
          <a:xfrm>
            <a:off x="877300" y="10331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1"/>
          <p:cNvSpPr txBox="1"/>
          <p:nvPr/>
        </p:nvSpPr>
        <p:spPr>
          <a:xfrm>
            <a:off x="1471150" y="1106125"/>
            <a:ext cx="7672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 - Integrated Development Environment 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 notebook, JupyterLab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olaboratory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AWS SageMaker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Studio Code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-31837"/>
            <a:ext cx="10452920" cy="5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2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VS Code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4" name="Google Shape;714;p72"/>
          <p:cNvSpPr txBox="1"/>
          <p:nvPr/>
        </p:nvSpPr>
        <p:spPr>
          <a:xfrm>
            <a:off x="877300" y="10331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2"/>
          <p:cNvSpPr txBox="1"/>
          <p:nvPr/>
        </p:nvSpPr>
        <p:spPr>
          <a:xfrm>
            <a:off x="1471150" y="1106125"/>
            <a:ext cx="7672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Studio Code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Free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source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Lightweight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community 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many languages 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3"/>
          <p:cNvPicPr preferRelativeResize="0"/>
          <p:nvPr/>
        </p:nvPicPr>
        <p:blipFill rotWithShape="1">
          <a:blip r:embed="rId4">
            <a:alphaModFix amt="94000"/>
          </a:blip>
          <a:srcRect b="0" l="0" r="0" t="0"/>
          <a:stretch/>
        </p:blipFill>
        <p:spPr>
          <a:xfrm>
            <a:off x="0" y="-31837"/>
            <a:ext cx="10452920" cy="5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3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Python learning resources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24" name="Google Shape;724;p73"/>
          <p:cNvSpPr txBox="1"/>
          <p:nvPr/>
        </p:nvSpPr>
        <p:spPr>
          <a:xfrm>
            <a:off x="877300" y="10331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3"/>
          <p:cNvSpPr txBox="1"/>
          <p:nvPr/>
        </p:nvSpPr>
        <p:spPr>
          <a:xfrm>
            <a:off x="1360550" y="1283100"/>
            <a:ext cx="7783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Codecademy's free python course</a:t>
            </a:r>
            <a:endParaRPr sz="2000">
              <a:solidFill>
                <a:srgbClr val="FFFFFF"/>
              </a:solidFill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https://www.codecademy.com/learn/learn-python-3</a:t>
            </a:r>
            <a:endParaRPr sz="2000" u="sng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Check out Learn Python the Hard Way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 </a:t>
            </a:r>
            <a:r>
              <a:rPr lang="en" sz="2000" u="sng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https://learnpythonthehardway.org</a:t>
            </a:r>
            <a:endParaRPr sz="2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74"/>
          <p:cNvPicPr preferRelativeResize="0"/>
          <p:nvPr/>
        </p:nvPicPr>
        <p:blipFill rotWithShape="1">
          <a:blip r:embed="rId4">
            <a:alphaModFix amt="94000"/>
          </a:blip>
          <a:srcRect b="0" l="0" r="0" t="0"/>
          <a:stretch/>
        </p:blipFill>
        <p:spPr>
          <a:xfrm>
            <a:off x="0" y="-31837"/>
            <a:ext cx="10452920" cy="52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4"/>
          <p:cNvSpPr txBox="1"/>
          <p:nvPr>
            <p:ph type="title"/>
          </p:nvPr>
        </p:nvSpPr>
        <p:spPr>
          <a:xfrm>
            <a:off x="2849275" y="-6287"/>
            <a:ext cx="6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Books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34" name="Google Shape;734;p74"/>
          <p:cNvSpPr txBox="1"/>
          <p:nvPr/>
        </p:nvSpPr>
        <p:spPr>
          <a:xfrm>
            <a:off x="877300" y="10331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4"/>
          <p:cNvSpPr txBox="1"/>
          <p:nvPr/>
        </p:nvSpPr>
        <p:spPr>
          <a:xfrm>
            <a:off x="1360550" y="1283100"/>
            <a:ext cx="77835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The Data Science Design Manual (by Steven S. Skiena)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Practical Statistics for Data Scientist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Python Crash course</a:t>
            </a:r>
            <a:endParaRPr sz="2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>
            <p:ph type="title"/>
          </p:nvPr>
        </p:nvSpPr>
        <p:spPr>
          <a:xfrm>
            <a:off x="2813700" y="-8837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</a:rPr>
              <a:t>Intro Course S</a:t>
            </a:r>
            <a:r>
              <a:rPr b="0" lang="en" sz="3600">
                <a:solidFill>
                  <a:srgbClr val="FFFFFF"/>
                </a:solidFill>
              </a:rPr>
              <a:t>chedule</a:t>
            </a:r>
            <a:endParaRPr b="0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52"/>
          <p:cNvSpPr txBox="1"/>
          <p:nvPr>
            <p:ph idx="1" type="body"/>
          </p:nvPr>
        </p:nvSpPr>
        <p:spPr>
          <a:xfrm>
            <a:off x="1056750" y="1234075"/>
            <a:ext cx="8087400" cy="31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Two weeks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Three sessions a week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Sessions are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Monday, Tuesday and Thursday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7pm to 9pm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3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3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Intro to Data Science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80" name="Google Shape;480;p53"/>
          <p:cNvSpPr txBox="1"/>
          <p:nvPr>
            <p:ph idx="1" type="body"/>
          </p:nvPr>
        </p:nvSpPr>
        <p:spPr>
          <a:xfrm>
            <a:off x="1056750" y="1234075"/>
            <a:ext cx="70305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Introductions to Data Science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Python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Statistics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Hands-on project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4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Intro to Data Science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413" y="822875"/>
            <a:ext cx="60864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5"/>
          <p:cNvSpPr txBox="1"/>
          <p:nvPr/>
        </p:nvSpPr>
        <p:spPr>
          <a:xfrm>
            <a:off x="1074150" y="1431225"/>
            <a:ext cx="81768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What is Data Science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Data science</a:t>
            </a:r>
            <a:r>
              <a:rPr lang="en" sz="1800">
                <a:solidFill>
                  <a:srgbClr val="FFFFFF"/>
                </a:solidFill>
              </a:rPr>
              <a:t> is an interdisciplinary field that uses </a:t>
            </a:r>
            <a:r>
              <a:rPr b="1" lang="en" sz="1800">
                <a:solidFill>
                  <a:srgbClr val="FFFFFF"/>
                </a:solidFill>
              </a:rPr>
              <a:t>scientific</a:t>
            </a:r>
            <a:r>
              <a:rPr lang="en" sz="1800">
                <a:solidFill>
                  <a:srgbClr val="FFFFFF"/>
                </a:solidFill>
              </a:rPr>
              <a:t> methods, processes, algorithms and systems to extract knowledge and insights from potentially noisy, structured or unstructured </a:t>
            </a:r>
            <a:r>
              <a:rPr b="1" lang="en" sz="1800">
                <a:solidFill>
                  <a:srgbClr val="FFFFFF"/>
                </a:solidFill>
              </a:rPr>
              <a:t>data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Source : </a:t>
            </a:r>
            <a:r>
              <a:rPr lang="en" sz="18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https://en.wikipedia.org/wiki/Data_science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Let's</a:t>
            </a:r>
            <a:r>
              <a:rPr lang="en" sz="2600">
                <a:solidFill>
                  <a:srgbClr val="FFFFFF"/>
                </a:solidFill>
              </a:rPr>
              <a:t> get started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6"/>
          <p:cNvSpPr txBox="1"/>
          <p:nvPr/>
        </p:nvSpPr>
        <p:spPr>
          <a:xfrm>
            <a:off x="2813725" y="1838250"/>
            <a:ext cx="44838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Programming/ coding</a:t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Maths and Stats</a:t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knowledge</a:t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Interdisciplinary field</a:t>
            </a:r>
            <a:endParaRPr sz="2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is interdisciplinary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/>
        </p:nvSpPr>
        <p:spPr>
          <a:xfrm>
            <a:off x="313075" y="809050"/>
            <a:ext cx="44838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Char char="●"/>
            </a:pPr>
            <a:r>
              <a:rPr b="0" i="0" lang="en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Passionate about building, creating, and assembling</a:t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Char char="●"/>
            </a:pPr>
            <a:r>
              <a:rPr b="0" i="0" lang="en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Curious and consider yourself a lifelong learner</a:t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Char char="●"/>
            </a:pPr>
            <a:r>
              <a:rPr b="0" i="0" lang="en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Enjoys challenges and problem solving</a:t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Char char="●"/>
            </a:pPr>
            <a:r>
              <a:rPr b="0" i="0" lang="en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Meticulous and detail-oriented</a:t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Char char="●"/>
            </a:pPr>
            <a:r>
              <a:rPr b="0" i="0" lang="en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thinker</a:t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Char char="●"/>
            </a:pPr>
            <a:r>
              <a:rPr b="0" i="0" lang="en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Enjoy working with data</a:t>
            </a:r>
            <a:endParaRPr b="0"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5" name="Google Shape;51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 txBox="1"/>
          <p:nvPr>
            <p:ph type="title"/>
          </p:nvPr>
        </p:nvSpPr>
        <p:spPr>
          <a:xfrm>
            <a:off x="2813725" y="27175"/>
            <a:ext cx="6330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is the Modern Data Scientist?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57"/>
          <p:cNvSpPr/>
          <p:nvPr/>
        </p:nvSpPr>
        <p:spPr>
          <a:xfrm rot="-3280241">
            <a:off x="6191988" y="2211524"/>
            <a:ext cx="1323418" cy="1320838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57"/>
          <p:cNvGrpSpPr/>
          <p:nvPr/>
        </p:nvGrpSpPr>
        <p:grpSpPr>
          <a:xfrm>
            <a:off x="6470863" y="1824999"/>
            <a:ext cx="2958454" cy="3298347"/>
            <a:chOff x="4184863" y="1520199"/>
            <a:chExt cx="2958454" cy="3298347"/>
          </a:xfrm>
        </p:grpSpPr>
        <p:sp>
          <p:nvSpPr>
            <p:cNvPr id="519" name="Google Shape;519;p57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7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7"/>
            <p:cNvSpPr txBox="1"/>
            <p:nvPr/>
          </p:nvSpPr>
          <p:spPr>
            <a:xfrm rot="-3779206">
              <a:off x="4733104" y="2863716"/>
              <a:ext cx="1577952" cy="563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Programming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2" name="Google Shape;522;p57"/>
          <p:cNvGrpSpPr/>
          <p:nvPr/>
        </p:nvGrpSpPr>
        <p:grpSpPr>
          <a:xfrm>
            <a:off x="5143731" y="233468"/>
            <a:ext cx="3293577" cy="3222916"/>
            <a:chOff x="2857731" y="-71332"/>
            <a:chExt cx="3293577" cy="3222916"/>
          </a:xfrm>
        </p:grpSpPr>
        <p:sp>
          <p:nvSpPr>
            <p:cNvPr id="523" name="Google Shape;523;p57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Math &amp; Stats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6" name="Google Shape;526;p57"/>
          <p:cNvGrpSpPr/>
          <p:nvPr/>
        </p:nvGrpSpPr>
        <p:grpSpPr>
          <a:xfrm>
            <a:off x="4245888" y="1989472"/>
            <a:ext cx="3424433" cy="3122278"/>
            <a:chOff x="1959888" y="1684672"/>
            <a:chExt cx="3424433" cy="3122278"/>
          </a:xfrm>
        </p:grpSpPr>
        <p:sp>
          <p:nvSpPr>
            <p:cNvPr id="527" name="Google Shape;527;p57"/>
            <p:cNvSpPr/>
            <p:nvPr/>
          </p:nvSpPr>
          <p:spPr>
            <a:xfrm rot="-3280087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7"/>
            <p:cNvSpPr/>
            <p:nvPr/>
          </p:nvSpPr>
          <p:spPr>
            <a:xfrm rot="-3280090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7"/>
            <p:cNvSpPr txBox="1"/>
            <p:nvPr/>
          </p:nvSpPr>
          <p:spPr>
            <a:xfrm flipH="1" rot="3725110">
              <a:off x="2866222" y="2863846"/>
              <a:ext cx="1577671" cy="563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knowledge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8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Intro to Data Science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38" name="Google Shape;538;p58"/>
          <p:cNvSpPr txBox="1"/>
          <p:nvPr>
            <p:ph idx="1" type="body"/>
          </p:nvPr>
        </p:nvSpPr>
        <p:spPr>
          <a:xfrm>
            <a:off x="1056750" y="890400"/>
            <a:ext cx="80874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1"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Predictive Analytics</a:t>
            </a:r>
            <a:endParaRPr b="1"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(ML)</a:t>
            </a:r>
            <a:endParaRPr b="1"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 Learning (DL)</a:t>
            </a:r>
            <a:endParaRPr b="1"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(AI)</a:t>
            </a:r>
            <a:endParaRPr b="1"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1"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Big Data </a:t>
            </a:r>
            <a:endParaRPr b="1"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